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Red Hat Text" panose="020B0604020202020204" charset="0"/>
      <p:regular r:id="rId14"/>
    </p:embeddedFont>
    <p:embeddedFont>
      <p:font typeface="Roboto Light" panose="020B0604020202020204" charset="0"/>
      <p:regular r:id="rId1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0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3481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1280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Avalie Vida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57579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Aplicativo de </a:t>
            </a: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Pesquisa</a:t>
            </a: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de Satisfação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2280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388024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Participantes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24124" y="4532471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Alexandre Oliveira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Guilherme </a:t>
            </a:r>
            <a:r>
              <a:rPr lang="en-US" sz="24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Paulino</a:t>
            </a:r>
            <a:endParaRPr lang="en-US" sz="2400" dirty="0">
              <a:solidFill>
                <a:srgbClr val="3B3535"/>
              </a:solidFill>
              <a:latin typeface="Roboto Light" pitchFamily="34" charset="0"/>
              <a:ea typeface="Roboto Light" pitchFamily="34" charset="-122"/>
              <a:cs typeface="Roboto Light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Lidiane</a:t>
            </a: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Marques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Luan Rocha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24124" y="63337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820" y="513278"/>
            <a:ext cx="1059049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Nossa História: Promovendo um Envelhecimento Ativo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52820" y="1714500"/>
            <a:ext cx="6569154" cy="1957030"/>
          </a:xfrm>
          <a:prstGeom prst="roundRect">
            <a:avLst>
              <a:gd name="adj" fmla="val 5607"/>
            </a:avLst>
          </a:prstGeom>
          <a:solidFill>
            <a:srgbClr val="FFFAFA"/>
          </a:solidFill>
          <a:ln/>
        </p:spPr>
      </p:sp>
      <p:sp>
        <p:nvSpPr>
          <p:cNvPr id="4" name="Shape 2"/>
          <p:cNvSpPr/>
          <p:nvPr/>
        </p:nvSpPr>
        <p:spPr>
          <a:xfrm>
            <a:off x="652820" y="1691640"/>
            <a:ext cx="6569154" cy="91440"/>
          </a:xfrm>
          <a:prstGeom prst="roundRect">
            <a:avLst>
              <a:gd name="adj" fmla="val 30599"/>
            </a:avLst>
          </a:prstGeom>
          <a:solidFill>
            <a:srgbClr val="F5A3A3"/>
          </a:solidFill>
          <a:ln/>
        </p:spPr>
      </p:sp>
      <p:sp>
        <p:nvSpPr>
          <p:cNvPr id="5" name="Shape 3"/>
          <p:cNvSpPr/>
          <p:nvPr/>
        </p:nvSpPr>
        <p:spPr>
          <a:xfrm>
            <a:off x="3657660" y="1434822"/>
            <a:ext cx="559475" cy="559475"/>
          </a:xfrm>
          <a:prstGeom prst="roundRect">
            <a:avLst>
              <a:gd name="adj" fmla="val 163439"/>
            </a:avLst>
          </a:prstGeom>
          <a:solidFill>
            <a:srgbClr val="F5A3A3"/>
          </a:solidFill>
          <a:ln/>
        </p:spPr>
      </p:sp>
      <p:sp>
        <p:nvSpPr>
          <p:cNvPr id="6" name="Text 4"/>
          <p:cNvSpPr/>
          <p:nvPr/>
        </p:nvSpPr>
        <p:spPr>
          <a:xfrm>
            <a:off x="3825538" y="1574721"/>
            <a:ext cx="223718" cy="279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62132" y="2180749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Fundação em 2017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862132" y="2566749"/>
            <a:ext cx="6150531" cy="895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 </a:t>
            </a:r>
            <a:r>
              <a:rPr lang="en-US" sz="2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Vida Mais</a:t>
            </a: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nasceu como um centro de convivência, focado em promover um envelhecimento ativo e saudável para pessoas a partir de 60 anos, em Itapira.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7408426" y="1714500"/>
            <a:ext cx="6569154" cy="1957030"/>
          </a:xfrm>
          <a:prstGeom prst="roundRect">
            <a:avLst>
              <a:gd name="adj" fmla="val 5607"/>
            </a:avLst>
          </a:prstGeom>
          <a:solidFill>
            <a:srgbClr val="FFFAFA"/>
          </a:solidFill>
          <a:ln/>
        </p:spPr>
      </p:sp>
      <p:sp>
        <p:nvSpPr>
          <p:cNvPr id="10" name="Shape 8"/>
          <p:cNvSpPr/>
          <p:nvPr/>
        </p:nvSpPr>
        <p:spPr>
          <a:xfrm>
            <a:off x="7408426" y="1691640"/>
            <a:ext cx="6569154" cy="91440"/>
          </a:xfrm>
          <a:prstGeom prst="roundRect">
            <a:avLst>
              <a:gd name="adj" fmla="val 30599"/>
            </a:avLst>
          </a:prstGeom>
          <a:solidFill>
            <a:srgbClr val="F5A3A3"/>
          </a:solidFill>
          <a:ln/>
        </p:spPr>
      </p:sp>
      <p:sp>
        <p:nvSpPr>
          <p:cNvPr id="11" name="Shape 9"/>
          <p:cNvSpPr/>
          <p:nvPr/>
        </p:nvSpPr>
        <p:spPr>
          <a:xfrm>
            <a:off x="10413266" y="1434822"/>
            <a:ext cx="559475" cy="559475"/>
          </a:xfrm>
          <a:prstGeom prst="roundRect">
            <a:avLst>
              <a:gd name="adj" fmla="val 163439"/>
            </a:avLst>
          </a:prstGeom>
          <a:solidFill>
            <a:srgbClr val="F5A3A3"/>
          </a:solidFill>
          <a:ln/>
        </p:spPr>
      </p:sp>
      <p:sp>
        <p:nvSpPr>
          <p:cNvPr id="12" name="Text 10"/>
          <p:cNvSpPr/>
          <p:nvPr/>
        </p:nvSpPr>
        <p:spPr>
          <a:xfrm>
            <a:off x="10581144" y="1574721"/>
            <a:ext cx="223718" cy="279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17738" y="2180749"/>
            <a:ext cx="2444710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Crescimento Sustentável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17738" y="2566749"/>
            <a:ext cx="6150531" cy="895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Iniciamos com 200 associados e, com dedicação e carinho, hoje atendemos nossa capacidade máxima de </a:t>
            </a:r>
            <a:r>
              <a:rPr lang="en-US" sz="2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500 idosos</a:t>
            </a: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impactando positivamente a vida de muitos.</a:t>
            </a:r>
            <a:endParaRPr lang="en-US" sz="2400" dirty="0"/>
          </a:p>
        </p:txBody>
      </p:sp>
      <p:sp>
        <p:nvSpPr>
          <p:cNvPr id="15" name="Shape 13"/>
          <p:cNvSpPr/>
          <p:nvPr/>
        </p:nvSpPr>
        <p:spPr>
          <a:xfrm>
            <a:off x="652820" y="4137660"/>
            <a:ext cx="6569154" cy="1957030"/>
          </a:xfrm>
          <a:prstGeom prst="roundRect">
            <a:avLst>
              <a:gd name="adj" fmla="val 5607"/>
            </a:avLst>
          </a:prstGeom>
          <a:solidFill>
            <a:srgbClr val="FFFAFA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6" name="Shape 14"/>
          <p:cNvSpPr/>
          <p:nvPr/>
        </p:nvSpPr>
        <p:spPr>
          <a:xfrm>
            <a:off x="652820" y="4114800"/>
            <a:ext cx="6569154" cy="91440"/>
          </a:xfrm>
          <a:prstGeom prst="roundRect">
            <a:avLst>
              <a:gd name="adj" fmla="val 30599"/>
            </a:avLst>
          </a:prstGeom>
          <a:solidFill>
            <a:srgbClr val="F5A3A3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660" y="3857982"/>
            <a:ext cx="559475" cy="559475"/>
          </a:xfrm>
          <a:prstGeom prst="roundRect">
            <a:avLst>
              <a:gd name="adj" fmla="val 163439"/>
            </a:avLst>
          </a:prstGeom>
          <a:solidFill>
            <a:srgbClr val="F5A3A3"/>
          </a:solidFill>
          <a:ln/>
        </p:spPr>
      </p:sp>
      <p:sp>
        <p:nvSpPr>
          <p:cNvPr id="18" name="Text 16"/>
          <p:cNvSpPr/>
          <p:nvPr/>
        </p:nvSpPr>
        <p:spPr>
          <a:xfrm>
            <a:off x="3825538" y="3997881"/>
            <a:ext cx="223718" cy="279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862132" y="4603909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Serviços Abrangentes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862132" y="4989909"/>
            <a:ext cx="6150531" cy="895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Oferecemos atividades físicas (hidroginástica, ginástica), culturais (dança, pintura), acompanhamento social e psicológico, e aulas de estimulação cognitiva.</a:t>
            </a:r>
            <a:endParaRPr lang="en-US" sz="2400" dirty="0"/>
          </a:p>
        </p:txBody>
      </p:sp>
      <p:sp>
        <p:nvSpPr>
          <p:cNvPr id="21" name="Shape 19"/>
          <p:cNvSpPr/>
          <p:nvPr/>
        </p:nvSpPr>
        <p:spPr>
          <a:xfrm>
            <a:off x="7408426" y="4067770"/>
            <a:ext cx="6569154" cy="1957030"/>
          </a:xfrm>
          <a:prstGeom prst="roundRect">
            <a:avLst>
              <a:gd name="adj" fmla="val 5607"/>
            </a:avLst>
          </a:prstGeom>
          <a:solidFill>
            <a:srgbClr val="FFFAFA"/>
          </a:solidFill>
          <a:ln/>
        </p:spPr>
      </p:sp>
      <p:sp>
        <p:nvSpPr>
          <p:cNvPr id="22" name="Shape 20"/>
          <p:cNvSpPr/>
          <p:nvPr/>
        </p:nvSpPr>
        <p:spPr>
          <a:xfrm>
            <a:off x="7408426" y="4114800"/>
            <a:ext cx="6569154" cy="91440"/>
          </a:xfrm>
          <a:prstGeom prst="roundRect">
            <a:avLst>
              <a:gd name="adj" fmla="val 30599"/>
            </a:avLst>
          </a:prstGeom>
          <a:solidFill>
            <a:srgbClr val="F5A3A3"/>
          </a:solidFill>
          <a:ln/>
        </p:spPr>
      </p:sp>
      <p:sp>
        <p:nvSpPr>
          <p:cNvPr id="23" name="Shape 21"/>
          <p:cNvSpPr/>
          <p:nvPr/>
        </p:nvSpPr>
        <p:spPr>
          <a:xfrm>
            <a:off x="10413266" y="3857982"/>
            <a:ext cx="559475" cy="559475"/>
          </a:xfrm>
          <a:prstGeom prst="roundRect">
            <a:avLst>
              <a:gd name="adj" fmla="val 163439"/>
            </a:avLst>
          </a:prstGeom>
          <a:solidFill>
            <a:srgbClr val="F5A3A3"/>
          </a:solidFill>
          <a:ln/>
        </p:spPr>
      </p:sp>
      <p:sp>
        <p:nvSpPr>
          <p:cNvPr id="24" name="Text 22"/>
          <p:cNvSpPr/>
          <p:nvPr/>
        </p:nvSpPr>
        <p:spPr>
          <a:xfrm>
            <a:off x="10581144" y="3997881"/>
            <a:ext cx="223718" cy="279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7617738" y="4603909"/>
            <a:ext cx="230350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Impacto Transformador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7617738" y="4989909"/>
            <a:ext cx="6150531" cy="895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Nossos associados relatam melhorias significativas na saúde, equilíbrio, novas amizades, e uma alegria renovada, culminando em uma melhor qualidade de vida.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652820" y="6490930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10 Colaboradores</a:t>
            </a:r>
            <a:endParaRPr lang="en-US" sz="2400" dirty="0"/>
          </a:p>
        </p:txBody>
      </p:sp>
      <p:sp>
        <p:nvSpPr>
          <p:cNvPr id="28" name="Text 26"/>
          <p:cNvSpPr/>
          <p:nvPr/>
        </p:nvSpPr>
        <p:spPr>
          <a:xfrm>
            <a:off x="652820" y="6951583"/>
            <a:ext cx="4139089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Nossa equipe dedicada e profissional.</a:t>
            </a:r>
            <a:endParaRPr lang="en-US" sz="2000" dirty="0"/>
          </a:p>
        </p:txBody>
      </p:sp>
      <p:sp>
        <p:nvSpPr>
          <p:cNvPr id="29" name="Text 27"/>
          <p:cNvSpPr/>
          <p:nvPr/>
        </p:nvSpPr>
        <p:spPr>
          <a:xfrm>
            <a:off x="5254585" y="6490930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21 Voluntários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5254585" y="6951583"/>
            <a:ext cx="4137660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Corações generosos que impulsionam nossas ações.</a:t>
            </a:r>
            <a:endParaRPr lang="en-US" sz="2000" dirty="0"/>
          </a:p>
        </p:txBody>
      </p:sp>
      <p:sp>
        <p:nvSpPr>
          <p:cNvPr id="31" name="Text 29"/>
          <p:cNvSpPr/>
          <p:nvPr/>
        </p:nvSpPr>
        <p:spPr>
          <a:xfrm>
            <a:off x="9854922" y="6490930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23</a:t>
            </a:r>
            <a:r>
              <a:rPr lang="en-US" sz="17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Atividades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9854922" y="6951583"/>
            <a:ext cx="4122658" cy="59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Um leque diversificado para </a:t>
            </a:r>
            <a:r>
              <a:rPr lang="en-US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todos</a:t>
            </a: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r>
              <a:rPr lang="en-US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os</a:t>
            </a:r>
            <a:endParaRPr lang="en-US" sz="2000" dirty="0">
              <a:solidFill>
                <a:srgbClr val="3B3535"/>
              </a:solidFill>
              <a:latin typeface="Roboto Light" pitchFamily="34" charset="0"/>
              <a:ea typeface="Roboto Light" pitchFamily="34" charset="-122"/>
              <a:cs typeface="Roboto Light" pitchFamily="34" charset="-120"/>
            </a:endParaRPr>
          </a:p>
          <a:p>
            <a:pPr marL="0" indent="0" algn="l">
              <a:lnSpc>
                <a:spcPts val="2300"/>
              </a:lnSpc>
              <a:buNone/>
            </a:pPr>
            <a:r>
              <a:rPr lang="en-US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gostos</a:t>
            </a: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390" y="645676"/>
            <a:ext cx="7861221" cy="1077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 Desafio Atual: Coleta de Dados Manual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41390" y="1547932"/>
            <a:ext cx="7861221" cy="1330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gestão de informações no Vida Mais enfrenta obstáculos significativos devido ao método tradicional de coleta de dados. Identificamos pontos de atrito que impactam diretamente a eficiência operacional e a sustentabilidade.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641390" y="3084076"/>
            <a:ext cx="7861221" cy="1377791"/>
          </a:xfrm>
          <a:prstGeom prst="roundRect">
            <a:avLst>
              <a:gd name="adj" fmla="val 1995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64250" y="3106936"/>
            <a:ext cx="183237" cy="1332071"/>
          </a:xfrm>
          <a:prstGeom prst="roundRect">
            <a:avLst>
              <a:gd name="adj" fmla="val 33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1030724" y="3290173"/>
            <a:ext cx="2413635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Processo Manual e Lento</a:t>
            </a:r>
            <a:endParaRPr lang="en-US" sz="2400" b="1" dirty="0"/>
          </a:p>
        </p:txBody>
      </p:sp>
      <p:sp>
        <p:nvSpPr>
          <p:cNvPr id="8" name="Text 5"/>
          <p:cNvSpPr/>
          <p:nvPr/>
        </p:nvSpPr>
        <p:spPr>
          <a:xfrm>
            <a:off x="1030724" y="3669506"/>
            <a:ext cx="7449026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Atualmente, as pesquisas de satisfação e outros dados são coletados manualmente, através de formulários em papel.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916305" y="4645104"/>
            <a:ext cx="7586305" cy="1377791"/>
          </a:xfrm>
          <a:prstGeom prst="roundRect">
            <a:avLst>
              <a:gd name="adj" fmla="val 1995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939165" y="4667964"/>
            <a:ext cx="183237" cy="1332071"/>
          </a:xfrm>
          <a:prstGeom prst="roundRect">
            <a:avLst>
              <a:gd name="adj" fmla="val 33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1305639" y="4817749"/>
            <a:ext cx="3623786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Impacto Ambiental e Armazenamento</a:t>
            </a:r>
            <a:endParaRPr lang="en-US" sz="2400" b="1" dirty="0"/>
          </a:p>
        </p:txBody>
      </p:sp>
      <p:sp>
        <p:nvSpPr>
          <p:cNvPr id="12" name="Text 9"/>
          <p:cNvSpPr/>
          <p:nvPr/>
        </p:nvSpPr>
        <p:spPr>
          <a:xfrm>
            <a:off x="1305639" y="5152478"/>
            <a:ext cx="7174111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 uso excessivo de papel não apenas prejudica o meio ambiente, mas também gera a necessidade de um vasto espaço físico para armazenar relatórios antigos.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91220" y="6206133"/>
            <a:ext cx="7311390" cy="1377791"/>
          </a:xfrm>
          <a:prstGeom prst="roundRect">
            <a:avLst>
              <a:gd name="adj" fmla="val 1995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1214080" y="6228993"/>
            <a:ext cx="183237" cy="1332071"/>
          </a:xfrm>
          <a:prstGeom prst="roundRect">
            <a:avLst>
              <a:gd name="adj" fmla="val 33"/>
            </a:avLst>
          </a:prstGeom>
          <a:solidFill>
            <a:srgbClr val="F3E8E8"/>
          </a:solidFill>
          <a:ln/>
        </p:spPr>
      </p:sp>
      <p:sp>
        <p:nvSpPr>
          <p:cNvPr id="15" name="Text 12"/>
          <p:cNvSpPr/>
          <p:nvPr/>
        </p:nvSpPr>
        <p:spPr>
          <a:xfrm>
            <a:off x="1580555" y="6412230"/>
            <a:ext cx="2655094" cy="269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Dificuldade na Digitalização</a:t>
            </a:r>
            <a:endParaRPr lang="en-US" sz="2400" b="1" dirty="0"/>
          </a:p>
        </p:txBody>
      </p:sp>
      <p:sp>
        <p:nvSpPr>
          <p:cNvPr id="16" name="Text 13"/>
          <p:cNvSpPr/>
          <p:nvPr/>
        </p:nvSpPr>
        <p:spPr>
          <a:xfrm>
            <a:off x="1558253" y="6713506"/>
            <a:ext cx="6899196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transferência desses dados para planilhas no computador é um trabalho árduo, demorado e propenso a erros, dificultando análises e tomadas de decisão rápidas</a:t>
            </a: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760" y="438983"/>
            <a:ext cx="7181969" cy="469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3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Avalie Vida: A Solução Digital para o Futuro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58760" y="1227653"/>
            <a:ext cx="13512879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Nosso software Avalie Vida foi desenvolvido para otimizar a coleta de dados e modernizar a interação com </a:t>
            </a:r>
            <a:r>
              <a:rPr lang="en-US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nossos</a:t>
            </a: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associados</a:t>
            </a:r>
            <a:r>
              <a:rPr lang="en-US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promovendo eficiência e sustentabilidade.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60" y="1842135"/>
            <a:ext cx="6561773" cy="623134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7376" y="1846957"/>
            <a:ext cx="239435" cy="23943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036243" y="1842135"/>
            <a:ext cx="2259687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Administração Simplificada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991638" y="2080353"/>
            <a:ext cx="6043017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Permite que os administradores da ONG </a:t>
            </a:r>
            <a:r>
              <a:rPr lang="en-US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criem e gerenciem novos formulários e questionários</a:t>
            </a: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de forma intuitiva, adaptando-se às necessidades em tempo real.</a:t>
            </a:r>
            <a:endParaRPr lang="en-US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7376" y="3071277"/>
            <a:ext cx="239435" cy="23943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036243" y="3066455"/>
            <a:ext cx="1878211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Participação Acessível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8036243" y="3349280"/>
            <a:ext cx="6043017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Nossos associados podem </a:t>
            </a:r>
            <a:r>
              <a:rPr lang="en-US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responder aos questionários diretamente pelo aplicativo</a:t>
            </a: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de forma fácil e confortável, sem a necessidade de papel.</a:t>
            </a:r>
            <a:endParaRPr lang="en-US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7376" y="4295596"/>
            <a:ext cx="239435" cy="23943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036243" y="4301925"/>
            <a:ext cx="2080498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Conforto e Conveniência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8036243" y="4618203"/>
            <a:ext cx="6043017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resposta pode ser feita de casa, a qualquer momento, </a:t>
            </a:r>
            <a:r>
              <a:rPr lang="en-US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aumentando a taxa de </a:t>
            </a:r>
            <a:r>
              <a:rPr lang="en-US" b="1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participação</a:t>
            </a:r>
            <a:r>
              <a:rPr lang="en-US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 a qualidade dos dados</a:t>
            </a: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coletados.</a:t>
            </a:r>
            <a:endParaRPr lang="en-US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7376" y="5519916"/>
            <a:ext cx="239435" cy="23943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8036243" y="5515094"/>
            <a:ext cx="2401133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Sustentabilidade e Eficiência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8036243" y="5909429"/>
            <a:ext cx="6043017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Reduz drasticamente o uso de papel, </a:t>
            </a:r>
            <a:r>
              <a:rPr lang="en-US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contribuindo para o meio ambiente</a:t>
            </a: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 eliminando a necessidade de armazenamento físico e transcrição manual.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5282" y="454819"/>
            <a:ext cx="7986236" cy="97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Foco em Nossos Seniores: Design Intuitivo e Acessível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065282" y="1597748"/>
            <a:ext cx="7986236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Reconhecemos a importância de um design pensado para a melhor idade. O Avalie Vida é mais do que um aplicativo; é uma ferramenta inclusiva, criada para empoderar nossos associados.</a:t>
            </a:r>
            <a:endParaRPr lang="en-US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5282" y="2390894"/>
            <a:ext cx="496133" cy="4961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65282" y="3093720"/>
            <a:ext cx="1945838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Interface Amigável</a:t>
            </a:r>
            <a:endParaRPr lang="en-US" dirty="0"/>
          </a:p>
        </p:txBody>
      </p:sp>
      <p:sp>
        <p:nvSpPr>
          <p:cNvPr id="7" name="Text 3"/>
          <p:cNvSpPr/>
          <p:nvPr/>
        </p:nvSpPr>
        <p:spPr>
          <a:xfrm>
            <a:off x="6065282" y="3436025"/>
            <a:ext cx="7986236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 fontes grandes, contrastes visuais otimizados e navegação simplificada, garantimos que cada interação seja fácil e agradável para nossos usuários seniores.</a:t>
            </a:r>
            <a:endParaRPr lang="en-US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5282" y="4295894"/>
            <a:ext cx="496133" cy="49613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65282" y="4998720"/>
            <a:ext cx="2125742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Acessibilidade Prioritária</a:t>
            </a:r>
            <a:endParaRPr lang="en-US" dirty="0"/>
          </a:p>
        </p:txBody>
      </p:sp>
      <p:sp>
        <p:nvSpPr>
          <p:cNvPr id="10" name="Text 5"/>
          <p:cNvSpPr/>
          <p:nvPr/>
        </p:nvSpPr>
        <p:spPr>
          <a:xfrm>
            <a:off x="6065282" y="5341025"/>
            <a:ext cx="7986236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Pensamos em cada detalhe para tornar o aplicativo acessível, eliminando barreiras digitais e promovendo a inclusão digital para todos.</a:t>
            </a:r>
            <a:endParaRPr lang="en-US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65282" y="6200894"/>
            <a:ext cx="496133" cy="49613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65282" y="6903720"/>
            <a:ext cx="2295882" cy="24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Autonomia e Engajamento</a:t>
            </a:r>
            <a:endParaRPr lang="en-US" dirty="0"/>
          </a:p>
        </p:txBody>
      </p:sp>
      <p:sp>
        <p:nvSpPr>
          <p:cNvPr id="13" name="Text 7"/>
          <p:cNvSpPr/>
          <p:nvPr/>
        </p:nvSpPr>
        <p:spPr>
          <a:xfrm>
            <a:off x="6065282" y="7246025"/>
            <a:ext cx="7986236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Ao permitir que respondam de forma independente, o aplicativo fortalece a autonomia dos idosos e incentiva o engajamento com a ONG.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133" y="618649"/>
            <a:ext cx="7622024" cy="574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Próximos Passos: Inovação e Inclusão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84133" y="1274742"/>
            <a:ext cx="7775734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Estamos comprometidos com a evolução contínua do Avalie Vida, buscando novas funcionalidades que facilitem ainda mais a vida de nossos associados e da equipe.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84133" y="2331958"/>
            <a:ext cx="781764" cy="1420892"/>
          </a:xfrm>
          <a:prstGeom prst="roundRect">
            <a:avLst>
              <a:gd name="adj" fmla="val 360049"/>
            </a:avLst>
          </a:prstGeom>
          <a:solidFill>
            <a:srgbClr val="F3E8E8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8449" y="2895838"/>
            <a:ext cx="293132" cy="2931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61279" y="2527340"/>
            <a:ext cx="2370534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Reconhecimento Facial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1661279" y="2931914"/>
            <a:ext cx="6798588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Implementação do cadastro e login por reconhecimento facial, tornando o acesso mais rápido, seguro e sem a necessidade de senhas.</a:t>
            </a:r>
            <a:endParaRPr lang="en-US" dirty="0"/>
          </a:p>
        </p:txBody>
      </p:sp>
      <p:sp>
        <p:nvSpPr>
          <p:cNvPr id="9" name="Shape 5"/>
          <p:cNvSpPr/>
          <p:nvPr/>
        </p:nvSpPr>
        <p:spPr>
          <a:xfrm>
            <a:off x="684133" y="3948232"/>
            <a:ext cx="781764" cy="1733669"/>
          </a:xfrm>
          <a:prstGeom prst="roundRect">
            <a:avLst>
              <a:gd name="adj" fmla="val 360049"/>
            </a:avLst>
          </a:prstGeom>
          <a:solidFill>
            <a:srgbClr val="F3E8E8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449" y="4668441"/>
            <a:ext cx="293132" cy="29313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61279" y="4143613"/>
            <a:ext cx="2299573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Transcrições de Áudio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1661279" y="4548187"/>
            <a:ext cx="6798588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Desenvolvimento de um recurso que converte respostas em áudio para texto, ideal para aqueles que preferem ditar suas opiniões ou têm dificuldade em digitar.</a:t>
            </a:r>
            <a:endParaRPr lang="en-US" dirty="0"/>
          </a:p>
        </p:txBody>
      </p:sp>
      <p:sp>
        <p:nvSpPr>
          <p:cNvPr id="13" name="Shape 8"/>
          <p:cNvSpPr/>
          <p:nvPr/>
        </p:nvSpPr>
        <p:spPr>
          <a:xfrm>
            <a:off x="684133" y="5877282"/>
            <a:ext cx="781764" cy="1733669"/>
          </a:xfrm>
          <a:prstGeom prst="roundRect">
            <a:avLst>
              <a:gd name="adj" fmla="val 360049"/>
            </a:avLst>
          </a:prstGeom>
          <a:solidFill>
            <a:srgbClr val="F3E8E8"/>
          </a:solidFill>
          <a:ln/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8449" y="6597491"/>
            <a:ext cx="293132" cy="29313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61279" y="6072664"/>
            <a:ext cx="2801183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Análise de Dados Avançada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1661279" y="6477238"/>
            <a:ext cx="6798588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Expansão das funcionalidades de análise de dados para gerar insights mais profundos e relatórios personalizados, apoiando a tomada de decisão estratégica.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43363"/>
            <a:ext cx="679013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Agradecemos sua Atenção!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1196697" y="4600575"/>
            <a:ext cx="7109579" cy="1126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"Envelhecer é uma arte. Viver bem é a nossa obra."</a:t>
            </a:r>
            <a:endParaRPr lang="en-US" sz="3500" dirty="0"/>
          </a:p>
        </p:txBody>
      </p:sp>
      <p:sp>
        <p:nvSpPr>
          <p:cNvPr id="6" name="Shape 3"/>
          <p:cNvSpPr/>
          <p:nvPr/>
        </p:nvSpPr>
        <p:spPr>
          <a:xfrm>
            <a:off x="837724" y="4241602"/>
            <a:ext cx="30480" cy="1844516"/>
          </a:xfrm>
          <a:prstGeom prst="rect">
            <a:avLst/>
          </a:prstGeom>
          <a:solidFill>
            <a:srgbClr val="F5A3A3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686</Words>
  <Application>Microsoft Office PowerPoint</Application>
  <PresentationFormat>Personalizar</PresentationFormat>
  <Paragraphs>71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Roboto Light</vt:lpstr>
      <vt:lpstr>Red Hat Text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User</cp:lastModifiedBy>
  <cp:revision>3</cp:revision>
  <dcterms:created xsi:type="dcterms:W3CDTF">2025-12-06T08:07:24Z</dcterms:created>
  <dcterms:modified xsi:type="dcterms:W3CDTF">2025-12-06T10:23:34Z</dcterms:modified>
</cp:coreProperties>
</file>